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F9CFC-B69B-C646-A417-F778016501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01E9CB42-AFAC-327F-1E98-028C004271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F18BE1B3-92DA-88E9-5850-ACE8024B5BDF}"/>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FBE3C8F5-7EB9-2F8C-2839-6AF5478EC8BC}"/>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2753E903-B14A-C873-65E5-E780284A8250}"/>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214937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18B44-2666-D560-7E64-B0BC9BEE7562}"/>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8385EC64-B5E9-AB63-084A-1F1EC42A11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B6296ADD-3C67-0A7F-25F6-5B4A76C75BE7}"/>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A917C5DD-A0DF-2142-835B-B3E1FA38FA20}"/>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10FBEB6A-A1A8-EAC9-B67E-3A80D2E1FC73}"/>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1080241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C42CE0-9FEF-80BD-B1E0-94F07F5F12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2831C49D-1C66-BAD4-1222-D5D6FE7127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E30310F8-A1C2-1DC0-6270-71F6446A9B62}"/>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7F922176-370B-62FC-4D59-1F4C70B3CD11}"/>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196E3BB4-D3BD-F7D0-4FC5-67F845963512}"/>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176361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23615-38B8-D995-148A-F4DA713F223E}"/>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76DE9D44-DF71-327B-4EE7-1852F7ADA7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A45F5E0F-22E2-CCB4-3E51-2A3DD27B6EE7}"/>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9C72616E-F016-DA0D-C6F6-5D148A470E06}"/>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C4416E06-44A6-ABF6-E45C-20B4DC1938EC}"/>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3316063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E663B-0080-7107-FA9A-B3D5E62C2E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1BC309A8-9B90-6228-F9F2-CA98B3B11D8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4D60F7-224F-9DBB-697E-6135B1775271}"/>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0FB48D5B-F498-7014-D210-4556F0BFD994}"/>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5BA72CBE-7A05-06A5-F396-992D17416D64}"/>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1824807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6F54D-DD6B-009A-5157-E123347C2AF4}"/>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C7B06F43-B78F-9AC5-7F4D-0293BAE892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10817068-8F90-E125-D0AF-62077DCB78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2F1DDA0D-802A-A5B1-66B2-0692FB6720CF}"/>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6" name="Footer Placeholder 5">
            <a:extLst>
              <a:ext uri="{FF2B5EF4-FFF2-40B4-BE49-F238E27FC236}">
                <a16:creationId xmlns:a16="http://schemas.microsoft.com/office/drawing/2014/main" id="{38C4C307-4FF6-2A73-4C55-E92326DB63D8}"/>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AE042B28-AC76-CEC1-1CF4-158ECCCB9BAB}"/>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1021784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3EDF8-BBE0-8337-1645-9149F548F313}"/>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9B56DB3C-977D-76FD-4FCB-4A2699A65C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FACA88-F155-B6D0-5A0C-8A3209E992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B53E6157-84D7-C101-FBFA-84898D168B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B460EA-2D34-BC10-C50A-58473F299C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00E6D42A-0C59-F919-1D84-AB485CF593D0}"/>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8" name="Footer Placeholder 7">
            <a:extLst>
              <a:ext uri="{FF2B5EF4-FFF2-40B4-BE49-F238E27FC236}">
                <a16:creationId xmlns:a16="http://schemas.microsoft.com/office/drawing/2014/main" id="{31F0A556-18E2-1CDA-4B4E-9555BA3CCA06}"/>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E0F5D209-4AE3-FB55-060C-554D5793CD9E}"/>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2087756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EDBC2-277E-0052-757E-F33FC068C227}"/>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52D4F579-9332-340E-1DFE-8300E69B0105}"/>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4" name="Footer Placeholder 3">
            <a:extLst>
              <a:ext uri="{FF2B5EF4-FFF2-40B4-BE49-F238E27FC236}">
                <a16:creationId xmlns:a16="http://schemas.microsoft.com/office/drawing/2014/main" id="{503434B4-E1EF-13BF-2383-6EDDCF62E0DF}"/>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11ECBE6A-E740-0E51-7C2D-0FFEB06710F9}"/>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324293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B622D7-E3C9-62EB-0689-B4FA0DE62B9C}"/>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3" name="Footer Placeholder 2">
            <a:extLst>
              <a:ext uri="{FF2B5EF4-FFF2-40B4-BE49-F238E27FC236}">
                <a16:creationId xmlns:a16="http://schemas.microsoft.com/office/drawing/2014/main" id="{459E8435-0BAB-2482-5D07-DFC9994C7D0D}"/>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A833C933-15EE-052A-6EA7-99428D2F9F65}"/>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683711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3D2E2-8901-D1D9-E583-A5B981660D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2DF62954-4974-9E23-25B2-6E7D55CC94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C01584CD-282A-F98F-C920-40106FB642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C51600-9165-D29B-26AE-4E1DC3AA5D3A}"/>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6" name="Footer Placeholder 5">
            <a:extLst>
              <a:ext uri="{FF2B5EF4-FFF2-40B4-BE49-F238E27FC236}">
                <a16:creationId xmlns:a16="http://schemas.microsoft.com/office/drawing/2014/main" id="{3B5B3D10-18E1-A591-92AD-F0FD5F8BB5C0}"/>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769DE69A-6C3A-E997-D5C7-1077D9E83FA9}"/>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2266120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C840E-BC1A-1B44-E44E-DFE16900DA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DF743FB2-5CF7-0C51-65B6-01E4D951F7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9646D0FA-F47B-6D12-4D9F-B66B36056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962383-B27C-1107-E1E5-A64FC8267E92}"/>
              </a:ext>
            </a:extLst>
          </p:cNvPr>
          <p:cNvSpPr>
            <a:spLocks noGrp="1"/>
          </p:cNvSpPr>
          <p:nvPr>
            <p:ph type="dt" sz="half" idx="10"/>
          </p:nvPr>
        </p:nvSpPr>
        <p:spPr/>
        <p:txBody>
          <a:bodyPr/>
          <a:lstStyle/>
          <a:p>
            <a:fld id="{AE529233-3F87-4461-A900-0C78A23DAABB}" type="datetimeFigureOut">
              <a:rPr lang="tr-TR" smtClean="0"/>
              <a:t>2.12.2024</a:t>
            </a:fld>
            <a:endParaRPr lang="tr-TR"/>
          </a:p>
        </p:txBody>
      </p:sp>
      <p:sp>
        <p:nvSpPr>
          <p:cNvPr id="6" name="Footer Placeholder 5">
            <a:extLst>
              <a:ext uri="{FF2B5EF4-FFF2-40B4-BE49-F238E27FC236}">
                <a16:creationId xmlns:a16="http://schemas.microsoft.com/office/drawing/2014/main" id="{A6DAF917-2D83-4C92-0883-79DB3C6BFB72}"/>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DE431BC1-B4E1-B7B9-0E17-D37E5FFEC514}"/>
              </a:ext>
            </a:extLst>
          </p:cNvPr>
          <p:cNvSpPr>
            <a:spLocks noGrp="1"/>
          </p:cNvSpPr>
          <p:nvPr>
            <p:ph type="sldNum" sz="quarter" idx="12"/>
          </p:nvPr>
        </p:nvSpPr>
        <p:spPr/>
        <p:txBody>
          <a:bodyPr/>
          <a:lstStyle/>
          <a:p>
            <a:fld id="{EF5AC730-2046-40B7-BB6B-E7142832FDD9}" type="slidenum">
              <a:rPr lang="tr-TR" smtClean="0"/>
              <a:t>‹#›</a:t>
            </a:fld>
            <a:endParaRPr lang="tr-TR"/>
          </a:p>
        </p:txBody>
      </p:sp>
    </p:spTree>
    <p:extLst>
      <p:ext uri="{BB962C8B-B14F-4D97-AF65-F5344CB8AC3E}">
        <p14:creationId xmlns:p14="http://schemas.microsoft.com/office/powerpoint/2010/main" val="27519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3994D7-7DB7-14CB-776E-9D1578C7E7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ED3D2388-5F6F-5B39-9644-E2ED11E31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23452A47-86C7-55BD-D9F8-525F54F065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529233-3F87-4461-A900-0C78A23DAABB}" type="datetimeFigureOut">
              <a:rPr lang="tr-TR" smtClean="0"/>
              <a:t>2.12.2024</a:t>
            </a:fld>
            <a:endParaRPr lang="tr-TR"/>
          </a:p>
        </p:txBody>
      </p:sp>
      <p:sp>
        <p:nvSpPr>
          <p:cNvPr id="5" name="Footer Placeholder 4">
            <a:extLst>
              <a:ext uri="{FF2B5EF4-FFF2-40B4-BE49-F238E27FC236}">
                <a16:creationId xmlns:a16="http://schemas.microsoft.com/office/drawing/2014/main" id="{CD73D4A6-268C-4C0A-39C1-ED1AEF1C2D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ide Number Placeholder 5">
            <a:extLst>
              <a:ext uri="{FF2B5EF4-FFF2-40B4-BE49-F238E27FC236}">
                <a16:creationId xmlns:a16="http://schemas.microsoft.com/office/drawing/2014/main" id="{DD569306-5F06-43DE-C2C6-4B12FE378F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5AC730-2046-40B7-BB6B-E7142832FDD9}" type="slidenum">
              <a:rPr lang="tr-TR" smtClean="0"/>
              <a:t>‹#›</a:t>
            </a:fld>
            <a:endParaRPr lang="tr-TR"/>
          </a:p>
        </p:txBody>
      </p:sp>
    </p:spTree>
    <p:extLst>
      <p:ext uri="{BB962C8B-B14F-4D97-AF65-F5344CB8AC3E}">
        <p14:creationId xmlns:p14="http://schemas.microsoft.com/office/powerpoint/2010/main" val="2079557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299BD-738C-47FE-078E-DF40F302A72A}"/>
              </a:ext>
            </a:extLst>
          </p:cNvPr>
          <p:cNvSpPr>
            <a:spLocks noGrp="1"/>
          </p:cNvSpPr>
          <p:nvPr>
            <p:ph type="ctrTitle"/>
          </p:nvPr>
        </p:nvSpPr>
        <p:spPr/>
        <p:txBody>
          <a:bodyPr/>
          <a:lstStyle/>
          <a:p>
            <a:r>
              <a:rPr lang="tr-TR" dirty="0"/>
              <a:t>Türk Dili ve Edebiyatı Bölümü</a:t>
            </a:r>
          </a:p>
        </p:txBody>
      </p:sp>
      <p:sp>
        <p:nvSpPr>
          <p:cNvPr id="3" name="Subtitle 2">
            <a:extLst>
              <a:ext uri="{FF2B5EF4-FFF2-40B4-BE49-F238E27FC236}">
                <a16:creationId xmlns:a16="http://schemas.microsoft.com/office/drawing/2014/main" id="{41A7F529-CF76-6005-6507-218016C9EF2D}"/>
              </a:ext>
            </a:extLst>
          </p:cNvPr>
          <p:cNvSpPr>
            <a:spLocks noGrp="1"/>
          </p:cNvSpPr>
          <p:nvPr>
            <p:ph type="subTitle" idx="1"/>
          </p:nvPr>
        </p:nvSpPr>
        <p:spPr/>
        <p:txBody>
          <a:bodyPr/>
          <a:lstStyle/>
          <a:p>
            <a:r>
              <a:rPr lang="tr-TR" dirty="0"/>
              <a:t>Iğdır Üniversitesi Fen Edebiyat Fakültesi</a:t>
            </a:r>
          </a:p>
        </p:txBody>
      </p:sp>
    </p:spTree>
    <p:extLst>
      <p:ext uri="{BB962C8B-B14F-4D97-AF65-F5344CB8AC3E}">
        <p14:creationId xmlns:p14="http://schemas.microsoft.com/office/powerpoint/2010/main" val="1363182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020EC-78E4-18AF-AAA0-6A922D559336}"/>
              </a:ext>
            </a:extLst>
          </p:cNvPr>
          <p:cNvSpPr>
            <a:spLocks noGrp="1"/>
          </p:cNvSpPr>
          <p:nvPr>
            <p:ph type="title"/>
          </p:nvPr>
        </p:nvSpPr>
        <p:spPr/>
        <p:txBody>
          <a:bodyPr/>
          <a:lstStyle/>
          <a:p>
            <a:r>
              <a:rPr lang="tr-TR" dirty="0"/>
              <a:t>Sonuç</a:t>
            </a:r>
          </a:p>
        </p:txBody>
      </p:sp>
      <p:sp>
        <p:nvSpPr>
          <p:cNvPr id="3" name="Content Placeholder 2">
            <a:extLst>
              <a:ext uri="{FF2B5EF4-FFF2-40B4-BE49-F238E27FC236}">
                <a16:creationId xmlns:a16="http://schemas.microsoft.com/office/drawing/2014/main" id="{240C016A-4733-DF9B-FCAE-D63F7A73D7A5}"/>
              </a:ext>
            </a:extLst>
          </p:cNvPr>
          <p:cNvSpPr>
            <a:spLocks noGrp="1"/>
          </p:cNvSpPr>
          <p:nvPr>
            <p:ph idx="1"/>
          </p:nvPr>
        </p:nvSpPr>
        <p:spPr/>
        <p:txBody>
          <a:bodyPr/>
          <a:lstStyle/>
          <a:p>
            <a:pPr marL="0" indent="0">
              <a:buNone/>
            </a:pPr>
            <a:r>
              <a:rPr lang="tr-TR" dirty="0"/>
              <a:t>Türk Dili ve Edebiyatı Bölümü, öğrencilere zengin bir kültürel ve akademik altyapı sunarak onları yalnızca edebiyat ve dil konusunda değil, kültürel miras, iletişim ve medya alanlarında da donanımlı birer profesyonel olarak yetiştirmeyi amaçlamaktadır. Iğdır Üniversitesi’nin sunduğu bu fırsatlar ile, bölümü seçen öğrenciler, dilin ve edebiyatın derinliklerine inerek farklı alanlarda kariyer yapma şansı bulacaklardır.</a:t>
            </a:r>
          </a:p>
        </p:txBody>
      </p:sp>
    </p:spTree>
    <p:extLst>
      <p:ext uri="{BB962C8B-B14F-4D97-AF65-F5344CB8AC3E}">
        <p14:creationId xmlns:p14="http://schemas.microsoft.com/office/powerpoint/2010/main" val="1342487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3D317-59BE-F41B-F706-126192E872BE}"/>
              </a:ext>
            </a:extLst>
          </p:cNvPr>
          <p:cNvSpPr>
            <a:spLocks noGrp="1"/>
          </p:cNvSpPr>
          <p:nvPr>
            <p:ph type="title"/>
          </p:nvPr>
        </p:nvSpPr>
        <p:spPr/>
        <p:txBody>
          <a:bodyPr/>
          <a:lstStyle/>
          <a:p>
            <a:r>
              <a:rPr lang="tr-TR" dirty="0"/>
              <a:t>Bölümün Tarihçesi</a:t>
            </a:r>
          </a:p>
        </p:txBody>
      </p:sp>
      <p:sp>
        <p:nvSpPr>
          <p:cNvPr id="3" name="Content Placeholder 2">
            <a:extLst>
              <a:ext uri="{FF2B5EF4-FFF2-40B4-BE49-F238E27FC236}">
                <a16:creationId xmlns:a16="http://schemas.microsoft.com/office/drawing/2014/main" id="{E587C90C-10A8-6BAF-15AC-DCA3828B83C4}"/>
              </a:ext>
            </a:extLst>
          </p:cNvPr>
          <p:cNvSpPr>
            <a:spLocks noGrp="1"/>
          </p:cNvSpPr>
          <p:nvPr>
            <p:ph idx="1"/>
          </p:nvPr>
        </p:nvSpPr>
        <p:spPr/>
        <p:txBody>
          <a:bodyPr/>
          <a:lstStyle/>
          <a:p>
            <a:pPr marL="0" indent="0">
              <a:buNone/>
            </a:pPr>
            <a:r>
              <a:rPr lang="tr-TR" dirty="0"/>
              <a:t>Iğdır Üniversitesi Türk Dili ve Edebiyatı Bölümü, 16 Haziran 2011 tarihinde kurulan ve 2018-2019 eğitim öğretim yılında öğrenci alımına başlayan bir bölümdür. Türk dili ve edebiyatı alanlarında araştırma yapabilecek nitelikli bireyler yetiştirmeyi amaçlayan bölümümüz, hızla gelişen akademik kadrosu ve genişleyen programlarıyla akademik dünyada sağlam bir yer edinmiştir. Bugün, Türk Dili ve Edebiyatı Bölümü, Türk dili ve edebiyatına dair derinlemesine bilgi sağlayarak, öğrencilere araştırma ve kültürel alanlarda uzmanlaşma fırsatları sunmaktadır.</a:t>
            </a:r>
          </a:p>
        </p:txBody>
      </p:sp>
    </p:spTree>
    <p:extLst>
      <p:ext uri="{BB962C8B-B14F-4D97-AF65-F5344CB8AC3E}">
        <p14:creationId xmlns:p14="http://schemas.microsoft.com/office/powerpoint/2010/main" val="50232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8E80-37A3-A345-24AE-8E1E528AAC51}"/>
              </a:ext>
            </a:extLst>
          </p:cNvPr>
          <p:cNvSpPr>
            <a:spLocks noGrp="1"/>
          </p:cNvSpPr>
          <p:nvPr>
            <p:ph type="title"/>
          </p:nvPr>
        </p:nvSpPr>
        <p:spPr/>
        <p:txBody>
          <a:bodyPr/>
          <a:lstStyle/>
          <a:p>
            <a:r>
              <a:rPr lang="tr-TR" dirty="0"/>
              <a:t>Bölümün Amacı</a:t>
            </a:r>
          </a:p>
        </p:txBody>
      </p:sp>
      <p:sp>
        <p:nvSpPr>
          <p:cNvPr id="3" name="Content Placeholder 2">
            <a:extLst>
              <a:ext uri="{FF2B5EF4-FFF2-40B4-BE49-F238E27FC236}">
                <a16:creationId xmlns:a16="http://schemas.microsoft.com/office/drawing/2014/main" id="{60CE4AC8-37C7-1443-3C9F-41E005EE0AF9}"/>
              </a:ext>
            </a:extLst>
          </p:cNvPr>
          <p:cNvSpPr>
            <a:spLocks noGrp="1"/>
          </p:cNvSpPr>
          <p:nvPr>
            <p:ph idx="1"/>
          </p:nvPr>
        </p:nvSpPr>
        <p:spPr/>
        <p:txBody>
          <a:bodyPr/>
          <a:lstStyle/>
          <a:p>
            <a:pPr marL="0" indent="0">
              <a:buNone/>
            </a:pPr>
            <a:r>
              <a:rPr lang="tr-TR" dirty="0"/>
              <a:t>Türk Dili ve Edebiyatı Bölümü’nün amacı, öğrencilere Türk dili, edebiyatı, kültürü ve folkloru alanlarında kapsamlı bir bilgi birikimi kazandırmaktır. Bölümümüz, öğrencilere dilin tarihsel gelişimini öğretmek, edebiyatı analiz etme yeteneği kazandırmak ve Türk dilini çağdaş bir bakış açısıyla incelemelerini sağlamak hedefiyle eğitim vermektedir. Bu amaç doğrultusunda, Türk dili ve edebiyatının farklı alanlarında araştırma yapabilen, eleştirel düşünme becerilerine sahip ve yaratıcı akademik çalışmalar üretebilen bireyler yetiştirmeyi hedefliyoruz.</a:t>
            </a:r>
          </a:p>
        </p:txBody>
      </p:sp>
    </p:spTree>
    <p:extLst>
      <p:ext uri="{BB962C8B-B14F-4D97-AF65-F5344CB8AC3E}">
        <p14:creationId xmlns:p14="http://schemas.microsoft.com/office/powerpoint/2010/main" val="2604905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7F0E9-8B52-B960-4C6E-EFD7A2CBFB9F}"/>
              </a:ext>
            </a:extLst>
          </p:cNvPr>
          <p:cNvSpPr>
            <a:spLocks noGrp="1"/>
          </p:cNvSpPr>
          <p:nvPr>
            <p:ph type="title"/>
          </p:nvPr>
        </p:nvSpPr>
        <p:spPr/>
        <p:txBody>
          <a:bodyPr/>
          <a:lstStyle/>
          <a:p>
            <a:r>
              <a:rPr lang="tr-TR" dirty="0"/>
              <a:t>Eğitim-Öğretim Süresi ve Programlar</a:t>
            </a:r>
          </a:p>
        </p:txBody>
      </p:sp>
      <p:sp>
        <p:nvSpPr>
          <p:cNvPr id="3" name="Content Placeholder 2">
            <a:extLst>
              <a:ext uri="{FF2B5EF4-FFF2-40B4-BE49-F238E27FC236}">
                <a16:creationId xmlns:a16="http://schemas.microsoft.com/office/drawing/2014/main" id="{8A71EAB8-4009-F8E1-AB5B-4FB142D4C308}"/>
              </a:ext>
            </a:extLst>
          </p:cNvPr>
          <p:cNvSpPr>
            <a:spLocks noGrp="1"/>
          </p:cNvSpPr>
          <p:nvPr>
            <p:ph idx="1"/>
          </p:nvPr>
        </p:nvSpPr>
        <p:spPr/>
        <p:txBody>
          <a:bodyPr/>
          <a:lstStyle/>
          <a:p>
            <a:pPr marL="0" indent="0">
              <a:buNone/>
            </a:pPr>
            <a:r>
              <a:rPr lang="tr-TR" dirty="0"/>
              <a:t>Türk Dili ve Edebiyatı Bölümü, 4 yıl (8 yarıyıl) süreli lisans programı sunmaktadır. Ayrıca, bölümümüzde </a:t>
            </a:r>
            <a:r>
              <a:rPr lang="tr-TR" b="1" dirty="0"/>
              <a:t>tezli ve tezsiz yüksek lisans programları</a:t>
            </a:r>
            <a:r>
              <a:rPr lang="tr-TR" dirty="0"/>
              <a:t> da bulunmaktadır. Bölümümüz, Eski Türk Dili, Yeni Türk Dili, Eski Türk Edebiyatı, Yeni Türk Edebiyatı, Halk Edebiyatı, Çağdaş Türk Lehçeleri ve Edebiyatları gibi altı anabilim dalında eğitim vermektedir. Bu alandaki eğitim, öğrencilere dilin, kültürün ve edebiyatın derinliklerine inme fırsatı sunar.</a:t>
            </a:r>
          </a:p>
          <a:p>
            <a:endParaRPr lang="tr-TR" dirty="0"/>
          </a:p>
        </p:txBody>
      </p:sp>
    </p:spTree>
    <p:extLst>
      <p:ext uri="{BB962C8B-B14F-4D97-AF65-F5344CB8AC3E}">
        <p14:creationId xmlns:p14="http://schemas.microsoft.com/office/powerpoint/2010/main" val="1141244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B795-7D15-16E3-F24E-F36E54799663}"/>
              </a:ext>
            </a:extLst>
          </p:cNvPr>
          <p:cNvSpPr>
            <a:spLocks noGrp="1"/>
          </p:cNvSpPr>
          <p:nvPr>
            <p:ph type="title"/>
          </p:nvPr>
        </p:nvSpPr>
        <p:spPr/>
        <p:txBody>
          <a:bodyPr/>
          <a:lstStyle/>
          <a:p>
            <a:r>
              <a:rPr lang="tr-TR" dirty="0"/>
              <a:t>Bölümün Mevcut Durumu ve Geleceği</a:t>
            </a:r>
          </a:p>
        </p:txBody>
      </p:sp>
      <p:sp>
        <p:nvSpPr>
          <p:cNvPr id="3" name="Content Placeholder 2">
            <a:extLst>
              <a:ext uri="{FF2B5EF4-FFF2-40B4-BE49-F238E27FC236}">
                <a16:creationId xmlns:a16="http://schemas.microsoft.com/office/drawing/2014/main" id="{CAAC61C0-4528-63A1-F4F8-5B84E3DDD2F4}"/>
              </a:ext>
            </a:extLst>
          </p:cNvPr>
          <p:cNvSpPr>
            <a:spLocks noGrp="1"/>
          </p:cNvSpPr>
          <p:nvPr>
            <p:ph idx="1"/>
          </p:nvPr>
        </p:nvSpPr>
        <p:spPr/>
        <p:txBody>
          <a:bodyPr/>
          <a:lstStyle/>
          <a:p>
            <a:pPr marL="0" indent="0">
              <a:buNone/>
            </a:pPr>
            <a:r>
              <a:rPr lang="tr-TR" dirty="0"/>
              <a:t>Türk Dili ve Edebiyatı Bölümü, kısa sürede önemli bir gelişim göstermiş ve akademik çevrede kendine sağlam bir yer edinmiştir. Gelecekte bölümümüz, ulusal ve uluslararası düzeyde daha fazla işbirliği ve araştırma projeleri geliştirmeyi, öğrencilere yeni akademik fırsatlar sunmayı ve Türk dilinin korunması ve yaygınlaştırılması adına daha fazla katkı sağlamayı planlamaktadır. Ayrıca, bölümümüzün altyapısı sürekli olarak güçlendirilerek, öğrencilere daha fazla araştırma ve uygulama imkânı sağlanacaktır.</a:t>
            </a:r>
          </a:p>
        </p:txBody>
      </p:sp>
    </p:spTree>
    <p:extLst>
      <p:ext uri="{BB962C8B-B14F-4D97-AF65-F5344CB8AC3E}">
        <p14:creationId xmlns:p14="http://schemas.microsoft.com/office/powerpoint/2010/main" val="236897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588A0-8E8D-46EE-C80C-BF826B07F665}"/>
              </a:ext>
            </a:extLst>
          </p:cNvPr>
          <p:cNvSpPr>
            <a:spLocks noGrp="1"/>
          </p:cNvSpPr>
          <p:nvPr>
            <p:ph type="title"/>
          </p:nvPr>
        </p:nvSpPr>
        <p:spPr/>
        <p:txBody>
          <a:bodyPr/>
          <a:lstStyle/>
          <a:p>
            <a:r>
              <a:rPr lang="tr-TR" dirty="0"/>
              <a:t>Bölüm Program Çıktıları</a:t>
            </a:r>
          </a:p>
        </p:txBody>
      </p:sp>
      <p:sp>
        <p:nvSpPr>
          <p:cNvPr id="3" name="Content Placeholder 2">
            <a:extLst>
              <a:ext uri="{FF2B5EF4-FFF2-40B4-BE49-F238E27FC236}">
                <a16:creationId xmlns:a16="http://schemas.microsoft.com/office/drawing/2014/main" id="{0D040799-BAA5-EC29-9350-872D4EC42444}"/>
              </a:ext>
            </a:extLst>
          </p:cNvPr>
          <p:cNvSpPr>
            <a:spLocks noGrp="1"/>
          </p:cNvSpPr>
          <p:nvPr>
            <p:ph idx="1"/>
          </p:nvPr>
        </p:nvSpPr>
        <p:spPr/>
        <p:txBody>
          <a:bodyPr>
            <a:normAutofit fontScale="62500" lnSpcReduction="20000"/>
          </a:bodyPr>
          <a:lstStyle/>
          <a:p>
            <a:r>
              <a:rPr lang="tr-TR" dirty="0"/>
              <a:t>Dil ve edebiyat bilgilerini kullanabilme becerisine sahip olabilecek</a:t>
            </a:r>
          </a:p>
          <a:p>
            <a:r>
              <a:rPr lang="tr-TR" dirty="0"/>
              <a:t>Çağın getirdiği güncel dil ve edebiyat alanlarındaki problemleri tanıyabilecek</a:t>
            </a:r>
          </a:p>
          <a:p>
            <a:r>
              <a:rPr lang="tr-TR" dirty="0"/>
              <a:t>İlgili literatüre hâkim bir donanıma sahip olacak</a:t>
            </a:r>
          </a:p>
          <a:p>
            <a:r>
              <a:rPr lang="tr-TR" dirty="0"/>
              <a:t>Hayat boyu öğrenmenin gerekliliğini kavrayarak bilgilerinin güncelliğini sağlayacak yöntemleri kullanabilecek</a:t>
            </a:r>
          </a:p>
          <a:p>
            <a:r>
              <a:rPr lang="tr-TR" dirty="0"/>
              <a:t>Bilgi teknolojilerini etkin kullanma becerisini kazanmış olacak</a:t>
            </a:r>
          </a:p>
          <a:p>
            <a:r>
              <a:rPr lang="tr-TR" dirty="0"/>
              <a:t>Dil ve edebiyat ürünlerini eleştirel bir bakışla çözümleme ve değerlendirme bilgi ve becerisini kazanmak.</a:t>
            </a:r>
          </a:p>
          <a:p>
            <a:r>
              <a:rPr lang="tr-TR" dirty="0"/>
              <a:t>Alan bilgilerini eğitim öğretim amacına yönelik olarak kullanabilecek</a:t>
            </a:r>
          </a:p>
          <a:p>
            <a:r>
              <a:rPr lang="tr-TR" dirty="0"/>
              <a:t>Kültürel olgu ve değişimleri dil ve edebiyat ürünleri yoluyla çözümleyip açıklayabilecek</a:t>
            </a:r>
          </a:p>
          <a:p>
            <a:r>
              <a:rPr lang="tr-TR" dirty="0"/>
              <a:t>Temel dil ve edebiyat bilgilerini kavrama becerisine sahip olabilecek</a:t>
            </a:r>
          </a:p>
          <a:p>
            <a:r>
              <a:rPr lang="tr-TR" dirty="0"/>
              <a:t>Tek ya da çok disiplinli çalışma gruplarında görev yapabilecek ve etkin iletişim sağlayabilecek</a:t>
            </a:r>
          </a:p>
          <a:p>
            <a:r>
              <a:rPr lang="tr-TR" dirty="0"/>
              <a:t>Mesleki ve etik sorumluluk bilinci kazanacak</a:t>
            </a:r>
          </a:p>
          <a:p>
            <a:r>
              <a:rPr lang="tr-TR" dirty="0"/>
              <a:t>Dil ve edebiyat problemlerinin çözümüne yönelik olarak </a:t>
            </a:r>
            <a:r>
              <a:rPr lang="tr-TR" dirty="0" err="1"/>
              <a:t>disiplinlerarası</a:t>
            </a:r>
            <a:r>
              <a:rPr lang="tr-TR" dirty="0"/>
              <a:t> yaklaşımla hareket edebilecek</a:t>
            </a:r>
          </a:p>
        </p:txBody>
      </p:sp>
    </p:spTree>
    <p:extLst>
      <p:ext uri="{BB962C8B-B14F-4D97-AF65-F5344CB8AC3E}">
        <p14:creationId xmlns:p14="http://schemas.microsoft.com/office/powerpoint/2010/main" val="3259892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84324-3D84-3B8C-DB5F-3AD2A6B57B44}"/>
              </a:ext>
            </a:extLst>
          </p:cNvPr>
          <p:cNvSpPr>
            <a:spLocks noGrp="1"/>
          </p:cNvSpPr>
          <p:nvPr>
            <p:ph type="title"/>
          </p:nvPr>
        </p:nvSpPr>
        <p:spPr/>
        <p:txBody>
          <a:bodyPr/>
          <a:lstStyle/>
          <a:p>
            <a:r>
              <a:rPr lang="tr-TR" dirty="0"/>
              <a:t>Alanın Altında Yer Alan Meslekler</a:t>
            </a:r>
          </a:p>
        </p:txBody>
      </p:sp>
      <p:sp>
        <p:nvSpPr>
          <p:cNvPr id="3" name="Content Placeholder 2">
            <a:extLst>
              <a:ext uri="{FF2B5EF4-FFF2-40B4-BE49-F238E27FC236}">
                <a16:creationId xmlns:a16="http://schemas.microsoft.com/office/drawing/2014/main" id="{B9486B82-A543-431E-E7B1-B577A1B10866}"/>
              </a:ext>
            </a:extLst>
          </p:cNvPr>
          <p:cNvSpPr>
            <a:spLocks noGrp="1"/>
          </p:cNvSpPr>
          <p:nvPr>
            <p:ph idx="1"/>
          </p:nvPr>
        </p:nvSpPr>
        <p:spPr/>
        <p:txBody>
          <a:bodyPr>
            <a:normAutofit lnSpcReduction="10000"/>
          </a:bodyPr>
          <a:lstStyle/>
          <a:p>
            <a:pPr marL="0" indent="0">
              <a:buNone/>
            </a:pPr>
            <a:r>
              <a:rPr lang="tr-TR" dirty="0"/>
              <a:t>Türk Dili ve Edebiyatı Bölümü mezunları, aşağıdaki meslek alanlarında çalışma fırsatına sahip olabilirler:</a:t>
            </a:r>
          </a:p>
          <a:p>
            <a:pPr>
              <a:buFont typeface="Arial" panose="020B0604020202020204" pitchFamily="34" charset="0"/>
              <a:buChar char="•"/>
            </a:pPr>
            <a:r>
              <a:rPr lang="tr-TR" b="1" dirty="0"/>
              <a:t>Türk Dili Okutmanı, Araştırma Görevlisi ve Akademisyen</a:t>
            </a:r>
            <a:endParaRPr lang="tr-TR" dirty="0"/>
          </a:p>
          <a:p>
            <a:pPr>
              <a:buFont typeface="Arial" panose="020B0604020202020204" pitchFamily="34" charset="0"/>
              <a:buChar char="•"/>
            </a:pPr>
            <a:r>
              <a:rPr lang="tr-TR" b="1" dirty="0"/>
              <a:t>Edebiyat Öğretmeni (Milli Eğitim Bakanlığı)</a:t>
            </a:r>
            <a:endParaRPr lang="tr-TR" dirty="0"/>
          </a:p>
          <a:p>
            <a:pPr>
              <a:buFont typeface="Arial" panose="020B0604020202020204" pitchFamily="34" charset="0"/>
              <a:buChar char="•"/>
            </a:pPr>
            <a:r>
              <a:rPr lang="tr-TR" b="1" dirty="0"/>
              <a:t>Editör ve Redaktör</a:t>
            </a:r>
            <a:endParaRPr lang="tr-TR" dirty="0"/>
          </a:p>
          <a:p>
            <a:pPr>
              <a:buFont typeface="Arial" panose="020B0604020202020204" pitchFamily="34" charset="0"/>
              <a:buChar char="•"/>
            </a:pPr>
            <a:r>
              <a:rPr lang="tr-TR" b="1" dirty="0"/>
              <a:t>Reklam Metni Yazarı ve Senarist</a:t>
            </a:r>
            <a:endParaRPr lang="tr-TR" dirty="0"/>
          </a:p>
          <a:p>
            <a:pPr>
              <a:buFont typeface="Arial" panose="020B0604020202020204" pitchFamily="34" charset="0"/>
              <a:buChar char="•"/>
            </a:pPr>
            <a:r>
              <a:rPr lang="tr-TR" b="1" dirty="0"/>
              <a:t>Halkla İlişkiler Uzmanı</a:t>
            </a:r>
            <a:endParaRPr lang="tr-TR" dirty="0"/>
          </a:p>
          <a:p>
            <a:pPr>
              <a:buFont typeface="Arial" panose="020B0604020202020204" pitchFamily="34" charset="0"/>
              <a:buChar char="•"/>
            </a:pPr>
            <a:r>
              <a:rPr lang="tr-TR" b="1" dirty="0"/>
              <a:t>Türk Dili ve Edebiyatı Araştırmacısı</a:t>
            </a:r>
            <a:endParaRPr lang="tr-TR" dirty="0"/>
          </a:p>
          <a:p>
            <a:pPr>
              <a:buFont typeface="Arial" panose="020B0604020202020204" pitchFamily="34" charset="0"/>
              <a:buChar char="•"/>
            </a:pPr>
            <a:r>
              <a:rPr lang="tr-TR" b="1" dirty="0"/>
              <a:t>Kültürel Miras Uzmanı</a:t>
            </a:r>
            <a:endParaRPr lang="tr-TR" dirty="0"/>
          </a:p>
          <a:p>
            <a:pPr marL="0" indent="0">
              <a:buNone/>
            </a:pPr>
            <a:endParaRPr lang="tr-TR" dirty="0"/>
          </a:p>
        </p:txBody>
      </p:sp>
    </p:spTree>
    <p:extLst>
      <p:ext uri="{BB962C8B-B14F-4D97-AF65-F5344CB8AC3E}">
        <p14:creationId xmlns:p14="http://schemas.microsoft.com/office/powerpoint/2010/main" val="7013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1148B-BD2C-ED74-7D3F-B52030E624CD}"/>
              </a:ext>
            </a:extLst>
          </p:cNvPr>
          <p:cNvSpPr>
            <a:spLocks noGrp="1"/>
          </p:cNvSpPr>
          <p:nvPr>
            <p:ph type="title"/>
          </p:nvPr>
        </p:nvSpPr>
        <p:spPr/>
        <p:txBody>
          <a:bodyPr/>
          <a:lstStyle/>
          <a:p>
            <a:r>
              <a:rPr lang="tr-TR" dirty="0"/>
              <a:t>İş Bulma İmkanları</a:t>
            </a:r>
          </a:p>
        </p:txBody>
      </p:sp>
      <p:sp>
        <p:nvSpPr>
          <p:cNvPr id="3" name="Content Placeholder 2">
            <a:extLst>
              <a:ext uri="{FF2B5EF4-FFF2-40B4-BE49-F238E27FC236}">
                <a16:creationId xmlns:a16="http://schemas.microsoft.com/office/drawing/2014/main" id="{D10C909E-1489-0FE8-A36F-87CAF507F2E7}"/>
              </a:ext>
            </a:extLst>
          </p:cNvPr>
          <p:cNvSpPr>
            <a:spLocks noGrp="1"/>
          </p:cNvSpPr>
          <p:nvPr>
            <p:ph idx="1"/>
          </p:nvPr>
        </p:nvSpPr>
        <p:spPr/>
        <p:txBody>
          <a:bodyPr>
            <a:normAutofit fontScale="92500" lnSpcReduction="10000"/>
          </a:bodyPr>
          <a:lstStyle/>
          <a:p>
            <a:pPr marL="0" indent="0">
              <a:buNone/>
            </a:pPr>
            <a:r>
              <a:rPr lang="tr-TR" dirty="0"/>
              <a:t>Türk Dili ve Edebiyatı mezunları, şu alanlarda iş bulma imkânına sahiptir:</a:t>
            </a:r>
          </a:p>
          <a:p>
            <a:pPr>
              <a:buFont typeface="Arial" panose="020B0604020202020204" pitchFamily="34" charset="0"/>
              <a:buChar char="•"/>
            </a:pPr>
            <a:r>
              <a:rPr lang="tr-TR" b="1" dirty="0"/>
              <a:t>Üniversiteler ve Yükseköğretim Kurumları:</a:t>
            </a:r>
            <a:r>
              <a:rPr lang="tr-TR" dirty="0"/>
              <a:t> Türk Dili Okutmanı ve Akademik kadrolarda görev alma.</a:t>
            </a:r>
          </a:p>
          <a:p>
            <a:pPr>
              <a:buFont typeface="Arial" panose="020B0604020202020204" pitchFamily="34" charset="0"/>
              <a:buChar char="•"/>
            </a:pPr>
            <a:r>
              <a:rPr lang="tr-TR" b="1" dirty="0"/>
              <a:t>Milli Eğitim Bakanlığı:</a:t>
            </a:r>
            <a:r>
              <a:rPr lang="tr-TR" dirty="0"/>
              <a:t> Öğretmenlik formasyonu almış mezunlar, devlet okullarında öğretmen olarak görev alabilir.</a:t>
            </a:r>
          </a:p>
          <a:p>
            <a:pPr>
              <a:buFont typeface="Arial" panose="020B0604020202020204" pitchFamily="34" charset="0"/>
              <a:buChar char="•"/>
            </a:pPr>
            <a:r>
              <a:rPr lang="tr-TR" b="1" dirty="0"/>
              <a:t>Yayıncılık ve Medya:</a:t>
            </a:r>
            <a:r>
              <a:rPr lang="tr-TR" dirty="0"/>
              <a:t> Editörlük, senaristlik, gazetecilik, reklam metni yazarlığı.</a:t>
            </a:r>
          </a:p>
          <a:p>
            <a:pPr>
              <a:buFont typeface="Arial" panose="020B0604020202020204" pitchFamily="34" charset="0"/>
              <a:buChar char="•"/>
            </a:pPr>
            <a:r>
              <a:rPr lang="tr-TR" b="1" dirty="0"/>
              <a:t>Kültürel ve Eğitim Kurumları:</a:t>
            </a:r>
            <a:r>
              <a:rPr lang="tr-TR" dirty="0"/>
              <a:t> Kültürel miras projeleri, müzeler ve kültürel organizasyonlar.</a:t>
            </a:r>
          </a:p>
          <a:p>
            <a:pPr>
              <a:buFont typeface="Arial" panose="020B0604020202020204" pitchFamily="34" charset="0"/>
              <a:buChar char="•"/>
            </a:pPr>
            <a:r>
              <a:rPr lang="tr-TR" b="1" dirty="0"/>
              <a:t>Devlet Kurumları:</a:t>
            </a:r>
            <a:r>
              <a:rPr lang="tr-TR" dirty="0"/>
              <a:t> Kültür Bakanlığı, TRT ve diğer devlet kuruluşlarında çalışabilirler.</a:t>
            </a:r>
          </a:p>
          <a:p>
            <a:pPr marL="0" indent="0">
              <a:buNone/>
            </a:pPr>
            <a:endParaRPr lang="tr-TR" dirty="0"/>
          </a:p>
        </p:txBody>
      </p:sp>
    </p:spTree>
    <p:extLst>
      <p:ext uri="{BB962C8B-B14F-4D97-AF65-F5344CB8AC3E}">
        <p14:creationId xmlns:p14="http://schemas.microsoft.com/office/powerpoint/2010/main" val="3699580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66FA1-4FB5-061C-5EAE-9F7A482DF362}"/>
              </a:ext>
            </a:extLst>
          </p:cNvPr>
          <p:cNvSpPr>
            <a:spLocks noGrp="1"/>
          </p:cNvSpPr>
          <p:nvPr>
            <p:ph type="title"/>
          </p:nvPr>
        </p:nvSpPr>
        <p:spPr/>
        <p:txBody>
          <a:bodyPr/>
          <a:lstStyle/>
          <a:p>
            <a:r>
              <a:rPr lang="tr-TR" dirty="0"/>
              <a:t>Altyapı İmkanları</a:t>
            </a:r>
          </a:p>
        </p:txBody>
      </p:sp>
      <p:sp>
        <p:nvSpPr>
          <p:cNvPr id="3" name="Content Placeholder 2">
            <a:extLst>
              <a:ext uri="{FF2B5EF4-FFF2-40B4-BE49-F238E27FC236}">
                <a16:creationId xmlns:a16="http://schemas.microsoft.com/office/drawing/2014/main" id="{C58152BE-6491-C15A-EFCC-96BC0C4676E7}"/>
              </a:ext>
            </a:extLst>
          </p:cNvPr>
          <p:cNvSpPr>
            <a:spLocks noGrp="1"/>
          </p:cNvSpPr>
          <p:nvPr>
            <p:ph idx="1"/>
          </p:nvPr>
        </p:nvSpPr>
        <p:spPr/>
        <p:txBody>
          <a:bodyPr/>
          <a:lstStyle/>
          <a:p>
            <a:pPr marL="0" indent="0">
              <a:buNone/>
            </a:pPr>
            <a:r>
              <a:rPr lang="tr-TR" dirty="0"/>
              <a:t>Türk Dili ve Edebiyatı Bölümü, öğrencilere araştırma ve uygulama fırsatları sunan geniş bir altyapı ile donatılmıştır:</a:t>
            </a:r>
          </a:p>
          <a:p>
            <a:pPr>
              <a:buFont typeface="Arial" panose="020B0604020202020204" pitchFamily="34" charset="0"/>
              <a:buChar char="•"/>
            </a:pPr>
            <a:r>
              <a:rPr lang="tr-TR" b="1" dirty="0"/>
              <a:t>Dil ve Edebiyat Araştırmaları:</a:t>
            </a:r>
            <a:r>
              <a:rPr lang="tr-TR" dirty="0"/>
              <a:t> Öğrenciler, edebiyat ve dil üzerine derinlemesine araştırmalar yapabilme fırsatı bulurlar.</a:t>
            </a:r>
          </a:p>
          <a:p>
            <a:pPr>
              <a:buFont typeface="Arial" panose="020B0604020202020204" pitchFamily="34" charset="0"/>
              <a:buChar char="•"/>
            </a:pPr>
            <a:r>
              <a:rPr lang="tr-TR" b="1" dirty="0"/>
              <a:t>Kültürel Projeler:</a:t>
            </a:r>
            <a:r>
              <a:rPr lang="tr-TR" dirty="0"/>
              <a:t> Kültürel miras ve halk edebiyatı gibi alanlarda projelere katılım sağlanabilir.</a:t>
            </a:r>
          </a:p>
          <a:p>
            <a:pPr>
              <a:buFont typeface="Arial" panose="020B0604020202020204" pitchFamily="34" charset="0"/>
              <a:buChar char="•"/>
            </a:pPr>
            <a:r>
              <a:rPr lang="tr-TR" b="1" dirty="0"/>
              <a:t>Modern Teknoloji ve Eğitim Araçları:</a:t>
            </a:r>
            <a:r>
              <a:rPr lang="tr-TR" dirty="0"/>
              <a:t> Dijital araçlar ve projeksiyon desteğiyle etkili eğitim sağlanmaktadır.</a:t>
            </a:r>
          </a:p>
          <a:p>
            <a:endParaRPr lang="tr-TR" dirty="0"/>
          </a:p>
        </p:txBody>
      </p:sp>
    </p:spTree>
    <p:extLst>
      <p:ext uri="{BB962C8B-B14F-4D97-AF65-F5344CB8AC3E}">
        <p14:creationId xmlns:p14="http://schemas.microsoft.com/office/powerpoint/2010/main" val="2781116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708</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Türk Dili ve Edebiyatı Bölümü</vt:lpstr>
      <vt:lpstr>Bölümün Tarihçesi</vt:lpstr>
      <vt:lpstr>Bölümün Amacı</vt:lpstr>
      <vt:lpstr>Eğitim-Öğretim Süresi ve Programlar</vt:lpstr>
      <vt:lpstr>Bölümün Mevcut Durumu ve Geleceği</vt:lpstr>
      <vt:lpstr>Bölüm Program Çıktıları</vt:lpstr>
      <vt:lpstr>Alanın Altında Yer Alan Meslekler</vt:lpstr>
      <vt:lpstr>İş Bulma İmkanları</vt:lpstr>
      <vt:lpstr>Altyapı İmkanları</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ZEHRA OZMEN</dc:creator>
  <cp:lastModifiedBy>ZEHRA OZMEN</cp:lastModifiedBy>
  <cp:revision>1</cp:revision>
  <dcterms:created xsi:type="dcterms:W3CDTF">2024-12-02T09:54:06Z</dcterms:created>
  <dcterms:modified xsi:type="dcterms:W3CDTF">2024-12-02T09:56:50Z</dcterms:modified>
</cp:coreProperties>
</file>